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20"/>
  </p:handoutMasterIdLst>
  <p:sldIdLst>
    <p:sldId id="623" r:id="rId4"/>
    <p:sldId id="730" r:id="rId5"/>
    <p:sldId id="808" r:id="rId7"/>
    <p:sldId id="809" r:id="rId8"/>
    <p:sldId id="810" r:id="rId9"/>
    <p:sldId id="811" r:id="rId10"/>
    <p:sldId id="812" r:id="rId11"/>
    <p:sldId id="813" r:id="rId12"/>
    <p:sldId id="814" r:id="rId13"/>
    <p:sldId id="815" r:id="rId14"/>
    <p:sldId id="816" r:id="rId15"/>
    <p:sldId id="818" r:id="rId16"/>
    <p:sldId id="819" r:id="rId17"/>
    <p:sldId id="821" r:id="rId18"/>
    <p:sldId id="817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  <p15:guide id="3" orient="horz" pos="1323" userDrawn="1">
          <p15:clr>
            <a:srgbClr val="A4A3A4"/>
          </p15:clr>
        </p15:guide>
        <p15:guide id="4" pos="1560" userDrawn="1">
          <p15:clr>
            <a:srgbClr val="A4A3A4"/>
          </p15:clr>
        </p15:guide>
        <p15:guide id="5" pos="6053" userDrawn="1">
          <p15:clr>
            <a:srgbClr val="A4A3A4"/>
          </p15:clr>
        </p15:guide>
        <p15:guide id="6" pos="27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D1E"/>
    <a:srgbClr val="F34020"/>
    <a:srgbClr val="0B5FD1"/>
    <a:srgbClr val="0D286A"/>
    <a:srgbClr val="E3E6ED"/>
    <a:srgbClr val="550396"/>
    <a:srgbClr val="450C8D"/>
    <a:srgbClr val="FBAA11"/>
    <a:srgbClr val="F5F5F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56" y="102"/>
      </p:cViewPr>
      <p:guideLst>
        <p:guide orient="horz" pos="2160"/>
        <p:guide pos="3838"/>
        <p:guide orient="horz" pos="1323"/>
        <p:guide pos="1560"/>
        <p:guide pos="6053"/>
        <p:guide pos="27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94EA-5688-4FEA-9ADF-B6A181947A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73E7D-005B-40FA-BA74-142CD851F0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r="5476" b="17169"/>
          <a:stretch>
            <a:fillRect/>
          </a:stretch>
        </p:blipFill>
        <p:spPr>
          <a:xfrm>
            <a:off x="1" y="1654411"/>
            <a:ext cx="12192000" cy="5203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43202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295653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64810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900055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407512" y="2425700"/>
            <a:ext cx="3352188" cy="1917700"/>
          </a:xfrm>
          <a:custGeom>
            <a:avLst/>
            <a:gdLst>
              <a:gd name="connsiteX0" fmla="*/ 0 w 3352188"/>
              <a:gd name="connsiteY0" fmla="*/ 0 h 1917700"/>
              <a:gd name="connsiteX1" fmla="*/ 3352188 w 3352188"/>
              <a:gd name="connsiteY1" fmla="*/ 0 h 1917700"/>
              <a:gd name="connsiteX2" fmla="*/ 3352188 w 3352188"/>
              <a:gd name="connsiteY2" fmla="*/ 1917700 h 1917700"/>
              <a:gd name="connsiteX3" fmla="*/ 0 w 3352188"/>
              <a:gd name="connsiteY3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188" h="1917700">
                <a:moveTo>
                  <a:pt x="0" y="0"/>
                </a:moveTo>
                <a:lnTo>
                  <a:pt x="3352188" y="0"/>
                </a:lnTo>
                <a:lnTo>
                  <a:pt x="3352188" y="1917700"/>
                </a:lnTo>
                <a:lnTo>
                  <a:pt x="0" y="191770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0" y="1810259"/>
            <a:ext cx="4550500" cy="3595494"/>
          </a:xfrm>
          <a:custGeom>
            <a:avLst/>
            <a:gdLst>
              <a:gd name="connsiteX0" fmla="*/ 0 w 4550500"/>
              <a:gd name="connsiteY0" fmla="*/ 0 h 3595494"/>
              <a:gd name="connsiteX1" fmla="*/ 4550500 w 4550500"/>
              <a:gd name="connsiteY1" fmla="*/ 0 h 3595494"/>
              <a:gd name="connsiteX2" fmla="*/ 4550500 w 4550500"/>
              <a:gd name="connsiteY2" fmla="*/ 3595494 h 3595494"/>
              <a:gd name="connsiteX3" fmla="*/ 0 w 4550500"/>
              <a:gd name="connsiteY3" fmla="*/ 3595494 h 359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0500" h="3595494">
                <a:moveTo>
                  <a:pt x="0" y="0"/>
                </a:moveTo>
                <a:lnTo>
                  <a:pt x="4550500" y="0"/>
                </a:lnTo>
                <a:lnTo>
                  <a:pt x="4550500" y="3595494"/>
                </a:lnTo>
                <a:lnTo>
                  <a:pt x="0" y="35954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599089" y="1810261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570521" y="3631624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41954" y="1810261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62941" y="1583027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74714" y="3824289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8217794" y="3824289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5048-91B6-49DA-A9A5-3C4B5CC254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82D2A3E-A69D-4A21-8B8D-D3ACA9864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FD625F9-F19A-4730-8799-B3FD1E89A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2.png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2"/>
          <a:stretch>
            <a:fillRect/>
          </a:stretch>
        </p:blipFill>
        <p:spPr>
          <a:xfrm>
            <a:off x="-43814" y="-127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4"/>
            </p:custDataLst>
          </p:nvPr>
        </p:nvSpPr>
        <p:spPr>
          <a:xfrm>
            <a:off x="-1905" y="6535420"/>
            <a:ext cx="12193905" cy="32194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noFill/>
          </a:ln>
        </p:spPr>
        <p:txBody>
          <a:bodyPr wrap="square">
            <a:noAutofit/>
          </a:bodyPr>
          <a:p>
            <a:pPr indent="0" algn="l"/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            </a:t>
            </a:r>
            <a:r>
              <a:rPr lang="zh-CN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成为散热领域国际一流品牌，可持续发展的世界级企业。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  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        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      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以完美品质、一流技术推动行业发展和进步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                        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以客户为中心、以贡献者为本、持续创新、追求卓越</a:t>
            </a:r>
            <a:endParaRPr lang="zh-CN" altLang="en-US" sz="1000" b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6" name="直接连接符 5"/>
          <p:cNvCxnSpPr/>
          <p:nvPr userDrawn="1">
            <p:custDataLst>
              <p:tags r:id="rId15"/>
            </p:custDataLst>
          </p:nvPr>
        </p:nvCxnSpPr>
        <p:spPr>
          <a:xfrm>
            <a:off x="2715895" y="1068070"/>
            <a:ext cx="9432290" cy="1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 userDrawn="1"/>
        </p:nvSpPr>
        <p:spPr>
          <a:xfrm>
            <a:off x="0" y="6535420"/>
            <a:ext cx="711200" cy="3213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chemeClr val="bg1"/>
                </a:solidFill>
                <a:latin typeface="+mn-ea"/>
              </a:rPr>
              <a:t>公司愿景：</a:t>
            </a:r>
            <a:endParaRPr lang="zh-CN" altLang="en-US" sz="1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16"/>
            </p:custDataLst>
          </p:nvPr>
        </p:nvSpPr>
        <p:spPr>
          <a:xfrm>
            <a:off x="4266565" y="6536690"/>
            <a:ext cx="700405" cy="3213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txBody>
          <a:bodyPr wrap="square" rtlCol="0">
            <a:noAutofit/>
          </a:bodyPr>
          <a:p>
            <a:pPr algn="l"/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使命：</a:t>
            </a:r>
            <a:endParaRPr lang="zh-CN" altLang="en-US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17"/>
            </p:custDataLst>
          </p:nvPr>
        </p:nvSpPr>
        <p:spPr>
          <a:xfrm>
            <a:off x="8158480" y="6535420"/>
            <a:ext cx="711200" cy="3213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价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 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值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 </a:t>
            </a:r>
            <a:r>
              <a:rPr lang="zh-CN" altLang="en-US" sz="1000">
                <a:solidFill>
                  <a:schemeClr val="bg1"/>
                </a:solidFill>
                <a:latin typeface="+mn-ea"/>
                <a:cs typeface="+mn-ea"/>
              </a:rPr>
              <a:t>观：</a:t>
            </a:r>
            <a:r>
              <a:rPr lang="en-US" altLang="zh-CN" sz="1000">
                <a:solidFill>
                  <a:schemeClr val="bg1"/>
                </a:solidFill>
                <a:latin typeface="+mn-ea"/>
                <a:cs typeface="+mn-ea"/>
              </a:rPr>
              <a:t>     </a:t>
            </a:r>
            <a:endParaRPr lang="en-US" altLang="zh-CN" sz="100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8" name="Picture 2" descr="C:\Users\Administrator\Desktop\LOGO.png"/>
          <p:cNvPicPr>
            <a:picLocks noChangeAspect="1" noChangeArrowheads="1"/>
          </p:cNvPicPr>
          <p:nvPr userDrawn="1">
            <p:custDataLst>
              <p:tags r:id="rId1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5381" y="87429"/>
            <a:ext cx="2427170" cy="77238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1"/>
            </p:custDataLst>
          </p:nvPr>
        </p:nvSpPr>
        <p:spPr>
          <a:xfrm>
            <a:off x="-1905" y="6535420"/>
            <a:ext cx="12193905" cy="32194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noFill/>
          </a:ln>
        </p:spPr>
        <p:txBody>
          <a:bodyPr wrap="square">
            <a:noAutofit/>
          </a:bodyPr>
          <a:p>
            <a:pPr indent="0" algn="l"/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                    </a:t>
            </a:r>
            <a:r>
              <a:rPr lang="zh-CN" sz="10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成为散热领域国际一流品牌，可持续发展的世界级企业</a:t>
            </a:r>
            <a:r>
              <a:rPr lang="zh-CN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。</a:t>
            </a: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                    </a:t>
            </a: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           </a:t>
            </a:r>
            <a:r>
              <a:rPr lang="zh-CN" altLang="en-US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以完美品质，一流技术推动行业发展和进步</a:t>
            </a: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                                        </a:t>
            </a:r>
            <a:r>
              <a:rPr lang="zh-CN" altLang="en-US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以</a:t>
            </a:r>
            <a:r>
              <a:rPr lang="zh-CN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客户为中心、以共享者为本、持续创新、追求卓越</a:t>
            </a: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  </a:t>
            </a:r>
            <a:endParaRPr lang="zh-CN" altLang="en-US" sz="1000" b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indent="0" algn="ctr"/>
            <a:endParaRPr lang="zh-CN" altLang="en-US" sz="10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 userDrawn="1">
            <p:custDataLst>
              <p:tags r:id="rId12"/>
            </p:custDataLst>
          </p:nvPr>
        </p:nvCxnSpPr>
        <p:spPr>
          <a:xfrm>
            <a:off x="2715895" y="1068070"/>
            <a:ext cx="9432290" cy="1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 userDrawn="1"/>
        </p:nvSpPr>
        <p:spPr>
          <a:xfrm>
            <a:off x="0" y="6535420"/>
            <a:ext cx="711200" cy="3213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chemeClr val="bg1"/>
                </a:solidFill>
              </a:rPr>
              <a:t>公司愿景：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13"/>
            </p:custDataLst>
          </p:nvPr>
        </p:nvSpPr>
        <p:spPr>
          <a:xfrm>
            <a:off x="4266565" y="6536690"/>
            <a:ext cx="711200" cy="3213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chemeClr val="bg1"/>
                </a:solidFill>
              </a:rPr>
              <a:t>使</a:t>
            </a:r>
            <a:r>
              <a:rPr lang="en-US" altLang="zh-CN" sz="1000">
                <a:solidFill>
                  <a:schemeClr val="bg1"/>
                </a:solidFill>
              </a:rPr>
              <a:t>     </a:t>
            </a:r>
            <a:r>
              <a:rPr lang="zh-CN" altLang="en-US" sz="1000">
                <a:solidFill>
                  <a:schemeClr val="bg1"/>
                </a:solidFill>
              </a:rPr>
              <a:t>命：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14"/>
            </p:custDataLst>
          </p:nvPr>
        </p:nvSpPr>
        <p:spPr>
          <a:xfrm>
            <a:off x="8211820" y="6535420"/>
            <a:ext cx="711200" cy="3213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txBody>
          <a:bodyPr wrap="square" rtlCol="0">
            <a:noAutofit/>
          </a:bodyPr>
          <a:p>
            <a:r>
              <a:rPr lang="zh-CN" altLang="en-US" sz="1000">
                <a:solidFill>
                  <a:schemeClr val="bg1"/>
                </a:solidFill>
              </a:rPr>
              <a:t>价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zh-CN" altLang="en-US" sz="1000">
                <a:solidFill>
                  <a:schemeClr val="bg1"/>
                </a:solidFill>
              </a:rPr>
              <a:t>值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zh-CN" altLang="en-US" sz="1000">
                <a:solidFill>
                  <a:schemeClr val="bg1"/>
                </a:solidFill>
              </a:rPr>
              <a:t>观：</a:t>
            </a:r>
            <a:endParaRPr lang="zh-CN" altLang="en-US" sz="1000">
              <a:solidFill>
                <a:schemeClr val="bg1"/>
              </a:solidFill>
            </a:endParaRPr>
          </a:p>
        </p:txBody>
      </p:sp>
      <p:pic>
        <p:nvPicPr>
          <p:cNvPr id="8" name="Picture 2" descr="C:\Users\Administrator\Desktop\LOGO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5381" y="87429"/>
            <a:ext cx="2427170" cy="77238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913130" y="1186180"/>
            <a:ext cx="1435100" cy="1651635"/>
          </a:xfrm>
          <a:custGeom>
            <a:avLst/>
            <a:gdLst>
              <a:gd name="connsiteX0" fmla="*/ 0 w 1435100"/>
              <a:gd name="connsiteY0" fmla="*/ 0 h 2757487"/>
              <a:gd name="connsiteX1" fmla="*/ 1435100 w 1435100"/>
              <a:gd name="connsiteY1" fmla="*/ 0 h 2757487"/>
              <a:gd name="connsiteX2" fmla="*/ 1435100 w 1435100"/>
              <a:gd name="connsiteY2" fmla="*/ 496887 h 2757487"/>
              <a:gd name="connsiteX3" fmla="*/ 1352094 w 1435100"/>
              <a:gd name="connsiteY3" fmla="*/ 496887 h 2757487"/>
              <a:gd name="connsiteX4" fmla="*/ 1352094 w 1435100"/>
              <a:gd name="connsiteY4" fmla="*/ 83006 h 2757487"/>
              <a:gd name="connsiteX5" fmla="*/ 83006 w 1435100"/>
              <a:gd name="connsiteY5" fmla="*/ 83006 h 2757487"/>
              <a:gd name="connsiteX6" fmla="*/ 83006 w 1435100"/>
              <a:gd name="connsiteY6" fmla="*/ 2674481 h 2757487"/>
              <a:gd name="connsiteX7" fmla="*/ 1352094 w 1435100"/>
              <a:gd name="connsiteY7" fmla="*/ 2674481 h 2757487"/>
              <a:gd name="connsiteX8" fmla="*/ 1352094 w 1435100"/>
              <a:gd name="connsiteY8" fmla="*/ 2260540 h 2757487"/>
              <a:gd name="connsiteX9" fmla="*/ 1435100 w 1435100"/>
              <a:gd name="connsiteY9" fmla="*/ 2260540 h 2757487"/>
              <a:gd name="connsiteX10" fmla="*/ 1435100 w 1435100"/>
              <a:gd name="connsiteY10" fmla="*/ 2757487 h 2757487"/>
              <a:gd name="connsiteX11" fmla="*/ 0 w 1435100"/>
              <a:gd name="connsiteY11" fmla="*/ 2757487 h 275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00" h="2757487">
                <a:moveTo>
                  <a:pt x="0" y="0"/>
                </a:moveTo>
                <a:lnTo>
                  <a:pt x="1435100" y="0"/>
                </a:lnTo>
                <a:lnTo>
                  <a:pt x="1435100" y="496887"/>
                </a:lnTo>
                <a:lnTo>
                  <a:pt x="1352094" y="496887"/>
                </a:lnTo>
                <a:lnTo>
                  <a:pt x="1352094" y="83006"/>
                </a:lnTo>
                <a:lnTo>
                  <a:pt x="83006" y="83006"/>
                </a:lnTo>
                <a:lnTo>
                  <a:pt x="83006" y="2674481"/>
                </a:lnTo>
                <a:lnTo>
                  <a:pt x="1352094" y="2674481"/>
                </a:lnTo>
                <a:lnTo>
                  <a:pt x="1352094" y="2260540"/>
                </a:lnTo>
                <a:lnTo>
                  <a:pt x="1435100" y="2260540"/>
                </a:lnTo>
                <a:lnTo>
                  <a:pt x="1435100" y="2757487"/>
                </a:lnTo>
                <a:lnTo>
                  <a:pt x="0" y="275748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11878" y="3444674"/>
            <a:ext cx="6499860" cy="2486025"/>
            <a:chOff x="8931239" y="4779393"/>
            <a:chExt cx="6499860" cy="2486025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2336744" y="6825998"/>
              <a:ext cx="3094355" cy="43942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1600" dirty="0" smtClean="0">
                  <a:sym typeface="+mn-ea"/>
                </a:rPr>
                <a:t>Reported by: </a:t>
              </a:r>
              <a:r>
                <a:rPr lang="zh-CN" altLang="en-US" sz="1600" dirty="0" smtClean="0">
                  <a:sym typeface="+mn-ea"/>
                </a:rPr>
                <a:t>温兵兵</a:t>
              </a:r>
              <a:endPara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圆角矩形 14"/>
            <p:cNvSpPr/>
            <p:nvPr>
              <p:custDataLst>
                <p:tags r:id="rId3"/>
              </p:custDataLst>
            </p:nvPr>
          </p:nvSpPr>
          <p:spPr>
            <a:xfrm rot="2700000">
              <a:off x="8931239" y="4779393"/>
              <a:ext cx="376756" cy="3767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椭圆 14"/>
            <p:cNvSpPr/>
            <p:nvPr>
              <p:custDataLst>
                <p:tags r:id="rId4"/>
              </p:custDataLst>
            </p:nvPr>
          </p:nvSpPr>
          <p:spPr>
            <a:xfrm>
              <a:off x="9032842" y="4871950"/>
              <a:ext cx="173551" cy="191642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 flipV="1">
            <a:off x="1515745" y="2005965"/>
            <a:ext cx="6550025" cy="127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931670" y="1478280"/>
            <a:ext cx="658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主题：</a:t>
            </a:r>
            <a:r>
              <a:rPr lang="zh-CN" altLang="en-US" sz="2400" b="1" dirty="0" smtClean="0">
                <a:sym typeface="+mn-ea"/>
              </a:rPr>
              <a:t>风扇的输出信号讲解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377190"/>
            <a:ext cx="8727440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FFH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功能（转速计信号兼容风扇锁死或失效停转输出高电平信号）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153795"/>
            <a:ext cx="5961380" cy="5180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83045" y="1239520"/>
            <a:ext cx="5146040" cy="4925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风扇运转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FFH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转速计信号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b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风扇锁死或失效停转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FFH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输出高电平信号。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备注：如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果是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客户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系统发出的调速信号控制风扇停转，此时风扇没有故障，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FFH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输出低电平信号。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377190"/>
            <a:ext cx="8727440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FFL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功能（转速计信号兼容风扇锁死或失效停转输出低电平信号）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1113155"/>
            <a:ext cx="6507480" cy="53695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2600" y="1239520"/>
            <a:ext cx="5146040" cy="4925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风扇运转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FFL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转速计信号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b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风扇锁死或失效停转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FFL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输出低电平信号。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备注：如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果是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客户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系统发出的调速信号控制风扇停转，此时风扇没有故障，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FFL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输出高电平信号。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377190"/>
            <a:ext cx="8727440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LD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功能（寿命侦测）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140" y="1077595"/>
            <a:ext cx="5422900" cy="5338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27040" y="1279525"/>
            <a:ext cx="6344920" cy="5001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风扇转速高于全速的</a:t>
            </a:r>
            <a:r>
              <a:rPr lang="en-US" altLang="zh-CN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70%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LD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风扇转速低于全速的</a:t>
            </a:r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70%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LD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如果是调速信号控制风扇的转速低于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70%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LD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信号输出低电平。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备注：寿命侦测的临界点是可以客户定制的，如果客户没有特殊要求，就按照默认的临界点：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70%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985" y="1325245"/>
            <a:ext cx="5909945" cy="3463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43650" y="1325245"/>
            <a:ext cx="5699125" cy="4544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为什么此电路称为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三极管集电极开路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输出，因为三极管的集电极没有接电压源，呈现开路状态（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OPEN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）。目的是开放给客户自己进行上拉电阻和电压的设计。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b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注意事项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如果客户端在设计电路的时候，忘记设计信号的上拉电阻。我们可以给客户定制上拉电阻，属于定制品，不能跟标准品混用，混用容易把客户端的接口电路烧坏。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增加信号上拉电阻后，电子工程师必须同步更新跟实物一致的接口电路到规格书中，以方便客户工程师设计对应的接口电路。</a:t>
            </a:r>
            <a:endParaRPr lang="en-US" altLang="zh-CN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6055" y="1651635"/>
            <a:ext cx="2004060" cy="899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Rpull</a:t>
            </a:r>
            <a:r>
              <a:rPr lang="zh-CN" altLang="en-US">
                <a:solidFill>
                  <a:srgbClr val="FF0000"/>
                </a:solidFill>
              </a:rPr>
              <a:t>为上拉电阻，客户自行设计。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9600" y="481330"/>
            <a:ext cx="5887720" cy="618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ym typeface="+mn-ea"/>
              </a:rPr>
              <a:t>11</a:t>
            </a:r>
            <a:r>
              <a:rPr lang="zh-CN" altLang="en-US" b="1">
                <a:sym typeface="+mn-ea"/>
              </a:rPr>
              <a:t>，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三极管集电极开路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49600" y="481330"/>
            <a:ext cx="5887720" cy="618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MOS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管漏极开路输出讲解</a:t>
            </a:r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9860" y="1482090"/>
            <a:ext cx="6785610" cy="4631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36105" y="1481455"/>
            <a:ext cx="5255895" cy="4476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为什么此电路称为</a:t>
            </a:r>
            <a:r>
              <a:rPr lang="en-US" altLang="zh-CN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MOS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管漏极开路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输出：因为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MOS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管的漏极没有接电压源，是开路状态（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OPEN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采用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MOS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管漏极开路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输出的信号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，客户可以对上拉电阻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和电压的设计，比较自由和灵活。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994025" y="3154680"/>
            <a:ext cx="6405245" cy="1393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400" b="1" dirty="0" smtClean="0">
                <a:solidFill>
                  <a:srgbClr val="00B050"/>
                </a:solidFill>
                <a:ea typeface="楷体" panose="02010609060101010101" charset="-122"/>
                <a:cs typeface="+mn-lt"/>
              </a:rPr>
              <a:t>THE END, THANK’ S</a:t>
            </a:r>
            <a:r>
              <a:rPr lang="zh-CN" altLang="en-US" sz="4400" b="1" dirty="0" smtClean="0">
                <a:solidFill>
                  <a:srgbClr val="00B050"/>
                </a:solidFill>
                <a:ea typeface="楷体" panose="02010609060101010101" charset="-122"/>
                <a:cs typeface="+mn-lt"/>
              </a:rPr>
              <a:t>！</a:t>
            </a:r>
            <a:endParaRPr lang="zh-CN" altLang="en-US" sz="4400" b="1" dirty="0" smtClean="0">
              <a:solidFill>
                <a:srgbClr val="00B050"/>
              </a:solidFill>
              <a:ea typeface="楷体" panose="02010609060101010101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2715895" y="1068070"/>
            <a:ext cx="9432290" cy="1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55030" y="1204245"/>
            <a:ext cx="6094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charset="-120"/>
                <a:cs typeface="DFKai-SB" panose="03000509000000000000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kumimoji="0" lang="zh-CN" sz="4000" dirty="0">
                <a:solidFill>
                  <a:schemeClr val="accent1">
                    <a:lumMod val="75000"/>
                  </a:schemeClr>
                </a:solidFill>
                <a:latin typeface="+mn-lt"/>
                <a:ea typeface="思源黑体 CN Bold" panose="020B0800000000000000" charset="-122"/>
                <a:cs typeface="+mn-cs"/>
              </a:rPr>
              <a:t>目錄</a:t>
            </a:r>
            <a:endParaRPr kumimoji="0" lang="zh-CN" sz="4000" dirty="0">
              <a:solidFill>
                <a:schemeClr val="accent1">
                  <a:lumMod val="75000"/>
                </a:schemeClr>
              </a:solidFill>
              <a:latin typeface="+mn-lt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151505" y="1760855"/>
            <a:ext cx="6892925" cy="467741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rgbClr val="008000"/>
              </a:buClr>
              <a:buFont typeface="Wingdings" panose="05000000000000000000" pitchFamily="2" charset="2"/>
              <a:buChar char="v"/>
              <a:defRPr>
                <a:latin typeface="Myriad Pro" panose="020B0503030403020204" pitchFamily="34" charset="0"/>
                <a:ea typeface="思源黑体 CN Regular" panose="020B0500000000000000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RDH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输出信号讲解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RDL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RFH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RFL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F00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输出信号讲解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F01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输出信号讲解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FFH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输出信号讲解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FFL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LD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输出信号讲解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571500" indent="-571500" algn="l">
              <a:lnSpc>
                <a:spcPct val="120000"/>
              </a:lnSpc>
              <a:buClrTx/>
              <a:buSzTx/>
              <a:buChar char="Ø"/>
            </a:pPr>
            <a:r>
              <a:rPr 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三极管集电极开路输出和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MOS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管的漏极开路输出讲解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zh-TW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zh-TW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9700" y="6703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58465" y="376555"/>
            <a:ext cx="8858885" cy="525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RDH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功能（旋转侦测高电平报警功能，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Rotation Detection Output High Signal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13880" y="1139825"/>
            <a:ext cx="5200015" cy="4959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风扇运转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输出低电平。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F340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风扇停转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输出高电平。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RDH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输出高电平报警的唯一判断标准是：风扇停转。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只要风扇停止转动，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输出高点平，即使客户系统发出的调速信号控制风扇停转，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依然输出高电平信号。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b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备注：调试信号包含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PWM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，电压调速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，电流调速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，电阻调速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，温控调速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1066165"/>
            <a:ext cx="6322060" cy="535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58465" y="376555"/>
            <a:ext cx="8959215" cy="525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RDL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功能（旋转侦测低电平报警功能，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Rotation Detection Output L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ow Signal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36105" y="1139825"/>
            <a:ext cx="5080000" cy="4959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风扇运转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输出高电平。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风扇停转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RDL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输出低电平。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RDL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输出低电平报警的唯一判断标准是：风扇停转。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只要风扇停止转动，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RDL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就输出低点平，即使客户系统主动发出调速信号控制风扇停转，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RDL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依然输出低电平信号。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备注：调试信号包含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PWM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，电压调速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VC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，电流调速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，电阻调速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，温控调速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TC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75" y="1139825"/>
            <a:ext cx="6457950" cy="524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203835"/>
            <a:ext cx="8727440" cy="767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RFH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功能（旋转和失效侦测输出高电平报警功能，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Rotation and Failure Detection Output High Signal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08445" y="1139825"/>
            <a:ext cx="5583555" cy="5189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风扇没有异常失效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风扇被锁机或者出现异常失效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输出高电平报警的判断标准有两个：风扇锁机或者风扇异常失效。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风扇异常失效情况包含：锁机，异物卡死，过流，过压，欠压，过温等。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如果是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客户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系统发出的调速信号控制风扇停转，此时风扇没有异常失效，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RFH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依然输出低电平信号，表示风扇没有异常失效。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1139825"/>
            <a:ext cx="6081395" cy="5189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203835"/>
            <a:ext cx="8727440" cy="767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RFL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功能（旋转和失效侦测输出低电平报警功能，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Rotation and Failure Detection Output Low Signal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940" y="1066800"/>
            <a:ext cx="6200775" cy="5360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8445" y="1139825"/>
            <a:ext cx="5583555" cy="5189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风扇没有异常失效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rgbClr val="EB2D1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风扇被锁机或者出现异常失效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输出低电平报警的判断标准有两个：风扇锁机或者风扇异常失效。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风扇异常失效情况包含：锁机，异物卡死，过流，过压，欠压，过温等。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如果是客户系统发出的调速信号控制风扇停转，此时风扇没有异常失效，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RFL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依然输出高电平信号，表示风扇没有异常失效。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377190"/>
            <a:ext cx="8727440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功能（转速信号或频率发生器信号，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requency Generator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1095375"/>
            <a:ext cx="6210300" cy="5336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47815" y="1216660"/>
            <a:ext cx="5168900" cy="5077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风扇运转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输出转速信号。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风扇停转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输出高电平或低电平。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风扇停转后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具体输出高电平还是低电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平，由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HALL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传感器感应磁条的南北极决定。</a:t>
            </a:r>
            <a:b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lang="en-US" altLang="zh-CN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377190"/>
            <a:ext cx="8727440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F00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信号兼容停转输出低电平报警信号）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087120"/>
            <a:ext cx="5902960" cy="5367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6510" y="1250315"/>
            <a:ext cx="5146040" cy="4914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风扇运转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F00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转速计信号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b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风扇停转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F00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输出低电平信号。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备注：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在数字电路代表低电平，风扇不转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F00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输出低电平。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85110" y="377190"/>
            <a:ext cx="8727440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F01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功能（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信号兼容停转输出高电平报警信号）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1080135"/>
            <a:ext cx="6148070" cy="5370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83045" y="1250315"/>
            <a:ext cx="5146040" cy="4914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风扇运转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F01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FG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转速计信号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风扇停转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F01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高电平信号。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备注：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在数字电路里代表高电平，风扇不转，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F01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输出高电平。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ISPRING_PRESENTATION_TITLE" val="PowerPoint 演示文稿"/>
  <p:tag name="KSO_WPP_MARK_KEY" val="b2685632-bec3-4279-bb78-d4c92697b2e6"/>
  <p:tag name="COMMONDATA" val="eyJoZGlkIjoiZDMxOGQzYjQ3OGEwZTE2NWEyMzQxZWFkYWUyZWJkZDkifQ=="/>
  <p:tag name="commondata" val="eyJoZGlkIjoiMmY3ZTE1MmM1NDMyNWZlZTcyNWU2NjRjYzE5Y2E0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4020"/>
      </a:accent1>
      <a:accent2>
        <a:srgbClr val="FBAA11"/>
      </a:accent2>
      <a:accent3>
        <a:srgbClr val="F34020"/>
      </a:accent3>
      <a:accent4>
        <a:srgbClr val="FBAA11"/>
      </a:accent4>
      <a:accent5>
        <a:srgbClr val="F34020"/>
      </a:accent5>
      <a:accent6>
        <a:srgbClr val="FBAA11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2060</Words>
  <Application>WPS 演示</Application>
  <PresentationFormat>宽屏</PresentationFormat>
  <Paragraphs>148</Paragraphs>
  <Slides>15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Century Gothic</vt:lpstr>
      <vt:lpstr>DFKai-SB</vt:lpstr>
      <vt:lpstr>思源黑体 CN Bold</vt:lpstr>
      <vt:lpstr>黑体</vt:lpstr>
      <vt:lpstr>Myriad Pro</vt:lpstr>
      <vt:lpstr>思源黑体 CN Regular</vt:lpstr>
      <vt:lpstr>楷体</vt:lpstr>
      <vt:lpstr>Arial Unicode MS</vt:lpstr>
      <vt:lpstr>等线</vt:lpstr>
      <vt:lpstr>Calibri</vt:lpstr>
      <vt:lpstr>NumberOnly</vt:lpstr>
      <vt:lpstr>自定义设计方案</vt:lpstr>
      <vt:lpstr>1_包图主题2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末 宇</cp:lastModifiedBy>
  <cp:revision>248</cp:revision>
  <dcterms:created xsi:type="dcterms:W3CDTF">2017-08-21T11:09:00Z</dcterms:created>
  <dcterms:modified xsi:type="dcterms:W3CDTF">2024-06-29T03:36:50Z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B865741E3AF74E208B92771C84EE232F_13</vt:lpwstr>
  </property>
</Properties>
</file>